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sldIdLst>
    <p:sldId id="256" r:id="rId3"/>
    <p:sldId id="266" r:id="rId4"/>
    <p:sldId id="267" r:id="rId5"/>
    <p:sldId id="268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39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820862"/>
            <a:ext cx="10363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19840"/>
            <a:ext cx="8534400" cy="1507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4212" y="5132972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s://spacegrant.arizona.edu/sites/spacegrant.arizona.edu/files/about/logos/nic_print3600x2993p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" y="439716"/>
            <a:ext cx="961488" cy="7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pacegrant.arizona.edu/sites/spacegrant.arizona.edu/files/about/logos/AZSGC%20Logo_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065" y="178391"/>
            <a:ext cx="853093" cy="13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3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4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660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92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486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4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75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5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36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6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7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0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28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6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9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041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05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7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3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5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5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8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6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91F6658-B8A4-43FD-8A6F-3E6BE82D694A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AFDD72-3172-45C8-BE97-CE05FFAB8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4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5A8A-713E-4817-8371-5C8C35E2DA63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CA14-F656-45B0-B539-26878A8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10879"/>
            <a:ext cx="8001000" cy="184058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Graphene Oxide for Sensing Applications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0" y="3843866"/>
            <a:ext cx="6653610" cy="301413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Christopher </a:t>
            </a:r>
            <a:r>
              <a:rPr lang="en-US" sz="2400" dirty="0" err="1" smtClean="0">
                <a:solidFill>
                  <a:schemeClr val="tx1"/>
                </a:solidFill>
              </a:rPr>
              <a:t>Jabczynski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Mentor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chemeClr val="tx1"/>
                </a:solidFill>
              </a:rPr>
              <a:t>Dr</a:t>
            </a:r>
            <a:r>
              <a:rPr lang="en-US" sz="2400" dirty="0" smtClean="0">
                <a:solidFill>
                  <a:schemeClr val="tx1"/>
                </a:solidFill>
              </a:rPr>
              <a:t>. Anthony Muscat – Chemical Engineering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Lauren </a:t>
            </a:r>
            <a:r>
              <a:rPr lang="en-US" sz="2400" dirty="0" err="1" smtClean="0">
                <a:solidFill>
                  <a:schemeClr val="tx1"/>
                </a:solidFill>
              </a:rPr>
              <a:t>Peckler</a:t>
            </a:r>
            <a:r>
              <a:rPr lang="en-US" sz="2400" dirty="0">
                <a:solidFill>
                  <a:schemeClr val="tx1"/>
                </a:solidFill>
              </a:rPr>
              <a:t> – Chemical </a:t>
            </a:r>
            <a:r>
              <a:rPr lang="en-US" sz="2400" dirty="0" smtClean="0">
                <a:solidFill>
                  <a:schemeClr val="tx1"/>
                </a:solidFill>
              </a:rPr>
              <a:t>Engineering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Date: </a:t>
            </a:r>
            <a:r>
              <a:rPr lang="en-US" sz="2400" dirty="0">
                <a:solidFill>
                  <a:schemeClr val="tx1"/>
                </a:solidFill>
              </a:rPr>
              <a:t>April </a:t>
            </a:r>
            <a:r>
              <a:rPr lang="en-US" sz="2400" dirty="0" smtClean="0">
                <a:solidFill>
                  <a:schemeClr val="tx1"/>
                </a:solidFill>
              </a:rPr>
              <a:t>16, 2016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Location: Arizona </a:t>
            </a:r>
            <a:r>
              <a:rPr lang="en-US" sz="2400" dirty="0">
                <a:solidFill>
                  <a:schemeClr val="tx1"/>
                </a:solidFill>
              </a:rPr>
              <a:t>Space Grant Symposium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spacegrant.arizona.edu/sites/spacegrant.arizona.edu/files/about/logos/nic_print3600x2993p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35" y="2394749"/>
            <a:ext cx="1437730" cy="1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08" y="2286781"/>
            <a:ext cx="853093" cy="13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344" y="2375882"/>
            <a:ext cx="1316668" cy="123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55" y="1726907"/>
            <a:ext cx="10374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Change in resistance was observed by adding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to the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purged chamber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Difference in temperature between gasses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Possible thermal effects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1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/>
              <a:t>Future Work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55" y="1726907"/>
            <a:ext cx="10374346" cy="426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Create control sensor without GO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Investigate thermal effects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Use glass to glass seal instead of rubber stopper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6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55" y="1726907"/>
            <a:ext cx="103743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NASA Space Grant Consortium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University of Arizona Chemical Engineering Department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Dr. Anthony Muscat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Muscat group graduate students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88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7866" y="754625"/>
            <a:ext cx="3015779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  <p:pic>
        <p:nvPicPr>
          <p:cNvPr id="5" name="Picture 2" descr="https://spacegrant.arizona.edu/sites/spacegrant.arizona.edu/files/about/logos/nic_print3600x2993p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1" y="4778306"/>
            <a:ext cx="1874613" cy="15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pacegrant.arizona.edu/sites/spacegrant.arizona.edu/files/about/logos/AZSGC%20Logo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95" y="4631797"/>
            <a:ext cx="1112322" cy="17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31" y="4658872"/>
            <a:ext cx="1716764" cy="16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the world around us…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122" y="1820862"/>
            <a:ext cx="6825006" cy="388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Determine changes in environment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Accuracy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Fidelity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Reliability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Reproducible results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Reduced maintenance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37486" y="2803359"/>
            <a:ext cx="4575828" cy="2334125"/>
            <a:chOff x="113122" y="4637988"/>
            <a:chExt cx="3162660" cy="1985113"/>
          </a:xfrm>
        </p:grpSpPr>
        <p:pic>
          <p:nvPicPr>
            <p:cNvPr id="1028" name="Picture 4" descr="http://www.wired.com/insights/wp-content/uploads/2013/05/sensor_66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122" y="4637988"/>
              <a:ext cx="3162660" cy="1581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113122" y="6308894"/>
              <a:ext cx="3002012" cy="31420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The </a:t>
              </a:r>
              <a:r>
                <a:rPr lang="en-US" dirty="0" smtClean="0"/>
                <a:t>Cardio MEMS </a:t>
              </a:r>
              <a:r>
                <a:rPr lang="en-US" dirty="0"/>
                <a:t>wireless sensor. </a:t>
              </a:r>
              <a:r>
                <a:rPr lang="en-US" i="1" dirty="0"/>
                <a:t>Image: </a:t>
              </a:r>
              <a:r>
                <a:rPr lang="en-US" i="1" dirty="0" err="1" smtClean="0"/>
                <a:t>IntelFreePress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69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Graphene oxide (</a:t>
            </a:r>
            <a:r>
              <a:rPr lang="en-US" dirty="0" smtClean="0"/>
              <a:t>GO)?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336405" y="6444011"/>
            <a:ext cx="3008689" cy="413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X. Zhang, L. Wang, J. Xin, B. I. Yakobson, F. Ding, J. Am. Chem. Soc. 2014, 136, 3040.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169" y="1726907"/>
            <a:ext cx="103149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Advantages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One-atom </a:t>
            </a:r>
            <a:r>
              <a:rPr lang="en-US" sz="2800" dirty="0"/>
              <a:t>thick </a:t>
            </a:r>
            <a:r>
              <a:rPr lang="en-US" sz="2800" dirty="0" smtClean="0"/>
              <a:t>carbon nanosheet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Graphene is very resilient to Volatile Organic Compounds (VOC)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 </a:t>
            </a:r>
            <a:r>
              <a:rPr lang="en-US" sz="2800" dirty="0" smtClean="0"/>
              <a:t>has greater sensitivity to VOC than Graphene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GO </a:t>
            </a:r>
            <a:r>
              <a:rPr lang="en-US" sz="2800" dirty="0" smtClean="0"/>
              <a:t>is feasible for large scale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pic>
        <p:nvPicPr>
          <p:cNvPr id="2052" name="Picture 4" descr="http://www.tcichemicals.com/data/contents/category_index_preview/en/images/03428/03428-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12" y="4663767"/>
            <a:ext cx="4649476" cy="16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 </a:t>
            </a:r>
            <a:r>
              <a:rPr lang="en-US" dirty="0" smtClean="0"/>
              <a:t>Sensor Fabrication 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351117" y="6438513"/>
            <a:ext cx="3008689" cy="2430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G.O. Dropcast on SI substrate, Muscat lab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0761" y="4005151"/>
            <a:ext cx="3233394" cy="2833997"/>
            <a:chOff x="3693588" y="4005151"/>
            <a:chExt cx="3233394" cy="28339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8" t="33791" r="28522" b="19780"/>
            <a:stretch/>
          </p:blipFill>
          <p:spPr>
            <a:xfrm rot="5400000">
              <a:off x="3096084" y="4602655"/>
              <a:ext cx="2461638" cy="1266630"/>
            </a:xfrm>
            <a:prstGeom prst="rect">
              <a:avLst/>
            </a:prstGeom>
          </p:spPr>
        </p:pic>
        <p:sp>
          <p:nvSpPr>
            <p:cNvPr id="9" name="Text Placeholder 3"/>
            <p:cNvSpPr txBox="1">
              <a:spLocks/>
            </p:cNvSpPr>
            <p:nvPr/>
          </p:nvSpPr>
          <p:spPr>
            <a:xfrm>
              <a:off x="3693588" y="6447937"/>
              <a:ext cx="3233394" cy="39121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7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chemeClr val="tx1"/>
                  </a:solidFill>
                </a:rPr>
                <a:t>Graphene Oxide Suspension, Muscat Group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4455" y="1726907"/>
            <a:ext cx="9884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Suspension of Graphene particles was made in solution to create </a:t>
            </a:r>
            <a:r>
              <a:rPr lang="en-US" sz="2800" dirty="0" smtClean="0"/>
              <a:t>GO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GO </a:t>
            </a:r>
            <a:r>
              <a:rPr lang="en-US" sz="2800" dirty="0" smtClean="0"/>
              <a:t>was drop cast onto substrate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Dried casting was then annealed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2" t="48797" r="34356" b="27560"/>
          <a:stretch/>
        </p:blipFill>
        <p:spPr>
          <a:xfrm>
            <a:off x="2841412" y="4188081"/>
            <a:ext cx="3530562" cy="20939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45498" r="55696" b="34434"/>
          <a:stretch/>
        </p:blipFill>
        <p:spPr>
          <a:xfrm>
            <a:off x="7220933" y="4188081"/>
            <a:ext cx="1809945" cy="2093991"/>
          </a:xfrm>
          <a:prstGeom prst="rect">
            <a:avLst/>
          </a:prstGeom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7200540" y="6447937"/>
            <a:ext cx="3272639" cy="311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Annealed G.O. on SI substrate, Muscat lab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 smtClean="0"/>
              <a:t>Contacting on the Substrate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55" y="1726907"/>
            <a:ext cx="98847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Annealed </a:t>
            </a:r>
            <a:r>
              <a:rPr lang="en-US" sz="2800" dirty="0" smtClean="0"/>
              <a:t>GO </a:t>
            </a:r>
            <a:r>
              <a:rPr lang="en-US" sz="2800" dirty="0" smtClean="0"/>
              <a:t>was then contacted with silver paste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Corner contacting was </a:t>
            </a:r>
            <a:r>
              <a:rPr lang="en-US" sz="2800" dirty="0" smtClean="0"/>
              <a:t>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32 gauge magnetic wire was attached </a:t>
            </a:r>
            <a:r>
              <a:rPr lang="en-US" sz="2800" dirty="0" smtClean="0"/>
              <a:t>to the silver paste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Four point, and other, contacting was investigated</a:t>
            </a:r>
            <a:endParaRPr lang="en-US" sz="28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7200540" y="6447937"/>
            <a:ext cx="3272639" cy="311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Four point probe tip from SP4, Muscat lab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62497" y="4059050"/>
            <a:ext cx="3008689" cy="2699969"/>
            <a:chOff x="150661" y="3988895"/>
            <a:chExt cx="3008689" cy="2699969"/>
          </a:xfrm>
        </p:grpSpPr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150661" y="6445832"/>
              <a:ext cx="3008689" cy="2430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625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chemeClr val="tx1"/>
                  </a:solidFill>
                </a:rPr>
                <a:t>Four point contacting on G.O., Muscat lab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2" t="31346" r="28453" b="36397"/>
            <a:stretch/>
          </p:blipFill>
          <p:spPr>
            <a:xfrm rot="5400000">
              <a:off x="112483" y="4332295"/>
              <a:ext cx="2223370" cy="1536569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24455" y="4059051"/>
            <a:ext cx="3008689" cy="2699968"/>
            <a:chOff x="3399822" y="3988896"/>
            <a:chExt cx="3008689" cy="26999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49" t="21572" r="20137" b="21001"/>
            <a:stretch/>
          </p:blipFill>
          <p:spPr>
            <a:xfrm rot="5400000">
              <a:off x="3350411" y="4137528"/>
              <a:ext cx="2293177" cy="1995914"/>
            </a:xfrm>
            <a:prstGeom prst="rect">
              <a:avLst/>
            </a:prstGeom>
          </p:spPr>
        </p:pic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3399822" y="6445832"/>
              <a:ext cx="3008689" cy="24303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70000" lnSpcReduction="2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Tx/>
                <a:buNone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chemeClr val="tx1"/>
                  </a:solidFill>
                </a:rPr>
                <a:t>Corner contacting </a:t>
              </a:r>
              <a:r>
                <a:rPr lang="de-DE" dirty="0">
                  <a:solidFill>
                    <a:schemeClr val="tx1"/>
                  </a:solidFill>
                </a:rPr>
                <a:t>on G.O., Muscat lab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2" t="8247" r="32114" b="39382"/>
          <a:stretch/>
        </p:blipFill>
        <p:spPr>
          <a:xfrm>
            <a:off x="7200540" y="4056998"/>
            <a:ext cx="2036189" cy="22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/>
              <a:t>Electrical system setup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455" y="1540961"/>
            <a:ext cx="10374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Contacted </a:t>
            </a:r>
            <a:r>
              <a:rPr lang="en-US" sz="2800" dirty="0" smtClean="0"/>
              <a:t>GO </a:t>
            </a:r>
            <a:r>
              <a:rPr lang="en-US" sz="2800" dirty="0" smtClean="0"/>
              <a:t>was wired to two </a:t>
            </a:r>
            <a:r>
              <a:rPr lang="en-US" sz="2800" dirty="0" smtClean="0"/>
              <a:t>source </a:t>
            </a:r>
            <a:r>
              <a:rPr lang="en-US" sz="2800" dirty="0" smtClean="0"/>
              <a:t>meters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The systems was controlled via code written in </a:t>
            </a:r>
            <a:r>
              <a:rPr lang="en-US" sz="2800" dirty="0" err="1" smtClean="0"/>
              <a:t>Labview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Wire was </a:t>
            </a:r>
            <a:r>
              <a:rPr lang="en-US" sz="2800" dirty="0" smtClean="0"/>
              <a:t>threaded through a stopper in a three neck flask to create a sealed space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098" name="Picture 2" descr="https://www.testequipmentconnection.com/images/products/KEITHLEY_27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263" y="4188397"/>
            <a:ext cx="4312730" cy="221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/>
          <p:cNvSpPr txBox="1">
            <a:spLocks/>
          </p:cNvSpPr>
          <p:nvPr/>
        </p:nvSpPr>
        <p:spPr>
          <a:xfrm>
            <a:off x="3875308" y="6399354"/>
            <a:ext cx="3272639" cy="311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Keithly meter - 2700, Tektronik Corp.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/>
              <a:t>system setup and testing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455" y="1726907"/>
            <a:ext cx="103743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System was connected to a Schenk </a:t>
            </a:r>
            <a:r>
              <a:rPr lang="en-US" sz="2800" dirty="0" smtClean="0"/>
              <a:t>line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Sensor was isolated within the flask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where used to cycle and purge the system</a:t>
            </a:r>
            <a:endParaRPr lang="en-U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6780204" y="6447937"/>
            <a:ext cx="3272639" cy="311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Three neck </a:t>
            </a:r>
            <a:r>
              <a:rPr lang="de-DE" dirty="0" err="1" smtClean="0">
                <a:solidFill>
                  <a:schemeClr val="tx1"/>
                </a:solidFill>
              </a:rPr>
              <a:t>flask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smtClean="0">
                <a:solidFill>
                  <a:schemeClr val="tx1"/>
                </a:solidFill>
              </a:rPr>
              <a:t>Muscat lab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24455" y="6447937"/>
            <a:ext cx="3272639" cy="3110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Schenk line , A.S. Glasware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adamschittenden.com/5%20place%20schlenk%20line.im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6" b="9389"/>
          <a:stretch/>
        </p:blipFill>
        <p:spPr bwMode="auto">
          <a:xfrm>
            <a:off x="324455" y="4056998"/>
            <a:ext cx="3633934" cy="22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5" t="10910" r="22982" b="14236"/>
          <a:stretch/>
        </p:blipFill>
        <p:spPr>
          <a:xfrm rot="5400000">
            <a:off x="6459012" y="4306917"/>
            <a:ext cx="2435089" cy="179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/>
              <a:t>Results -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8075" y="1763003"/>
            <a:ext cx="40280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Resistance vs. time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Initial measurement with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introduced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728"/>
            <a:ext cx="6708075" cy="501842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43173" y="3928938"/>
            <a:ext cx="154841" cy="7579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3939924" y="3928937"/>
            <a:ext cx="154841" cy="7579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283243" y="4903494"/>
            <a:ext cx="649705" cy="4024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0800000">
            <a:off x="3445060" y="1775283"/>
            <a:ext cx="649705" cy="4024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9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57391" y="219840"/>
            <a:ext cx="9241410" cy="1507067"/>
          </a:xfrm>
        </p:spPr>
        <p:txBody>
          <a:bodyPr/>
          <a:lstStyle/>
          <a:p>
            <a:pPr algn="ctr"/>
            <a:r>
              <a:rPr lang="en-US" dirty="0"/>
              <a:t>Results - Analysis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4455" y="1726907"/>
            <a:ext cx="103743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Sensor baseline at -80 ohms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Change from inert gas to organic – magnitude difference of 25 ohms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Further cycling of 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showed trend toward the baseline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24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714</TotalTime>
  <Words>433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 3</vt:lpstr>
      <vt:lpstr>Slice</vt:lpstr>
      <vt:lpstr>Custom Design</vt:lpstr>
      <vt:lpstr>Graphene Oxide for Sensing Applications</vt:lpstr>
      <vt:lpstr>Sensing the world around us…</vt:lpstr>
      <vt:lpstr>Why Graphene oxide (GO)?</vt:lpstr>
      <vt:lpstr>GO Sensor Fabrication </vt:lpstr>
      <vt:lpstr>Contacting on the Substrate</vt:lpstr>
      <vt:lpstr>Electrical system setup</vt:lpstr>
      <vt:lpstr>system setup and testing</vt:lpstr>
      <vt:lpstr>Results - Data</vt:lpstr>
      <vt:lpstr>Results - Analysis</vt:lpstr>
      <vt:lpstr>Conclusions</vt:lpstr>
      <vt:lpstr>Future Work</vt:lpstr>
      <vt:lpstr>Acknowledgement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J.</cp:lastModifiedBy>
  <cp:revision>110</cp:revision>
  <dcterms:created xsi:type="dcterms:W3CDTF">2016-03-30T23:41:29Z</dcterms:created>
  <dcterms:modified xsi:type="dcterms:W3CDTF">2016-04-07T05:21:33Z</dcterms:modified>
</cp:coreProperties>
</file>